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5"/>
  </p:notesMasterIdLst>
  <p:sldIdLst>
    <p:sldId id="272" r:id="rId2"/>
    <p:sldId id="263" r:id="rId3"/>
    <p:sldId id="268" r:id="rId4"/>
    <p:sldId id="269" r:id="rId5"/>
    <p:sldId id="265" r:id="rId6"/>
    <p:sldId id="264" r:id="rId7"/>
    <p:sldId id="257" r:id="rId8"/>
    <p:sldId id="266" r:id="rId9"/>
    <p:sldId id="258" r:id="rId10"/>
    <p:sldId id="259" r:id="rId11"/>
    <p:sldId id="260" r:id="rId12"/>
    <p:sldId id="270"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451A382-F1C9-4E61-BF1B-2E69D3AB7377}">
          <p14:sldIdLst/>
        </p14:section>
        <p14:section name="Untitled Section" id="{BEE67E0F-461A-4FF3-BD92-5C08D6B6337B}">
          <p14:sldIdLst>
            <p14:sldId id="272"/>
            <p14:sldId id="263"/>
            <p14:sldId id="268"/>
            <p14:sldId id="269"/>
            <p14:sldId id="265"/>
            <p14:sldId id="264"/>
            <p14:sldId id="257"/>
            <p14:sldId id="266"/>
            <p14:sldId id="258"/>
            <p14:sldId id="259"/>
            <p14:sldId id="260"/>
            <p14:sldId id="270"/>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83145" autoAdjust="0"/>
  </p:normalViewPr>
  <p:slideViewPr>
    <p:cSldViewPr snapToGrid="0">
      <p:cViewPr varScale="1">
        <p:scale>
          <a:sx n="70" d="100"/>
          <a:sy n="70" d="100"/>
        </p:scale>
        <p:origin x="1068" y="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EB81C-8A05-48EE-B8E0-71B8C2BBD400}" type="datetimeFigureOut">
              <a:rPr lang="en-IN" smtClean="0"/>
              <a:t>17-02-2024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3A81B-1D88-48D7-B085-783A25283D32}" type="slidenum">
              <a:rPr lang="en-IN" smtClean="0"/>
              <a:t>‹#›</a:t>
            </a:fld>
            <a:endParaRPr lang="en-IN"/>
          </a:p>
        </p:txBody>
      </p:sp>
    </p:spTree>
    <p:extLst>
      <p:ext uri="{BB962C8B-B14F-4D97-AF65-F5344CB8AC3E}">
        <p14:creationId xmlns:p14="http://schemas.microsoft.com/office/powerpoint/2010/main" val="2585015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3DF03-17BE-C6EB-24EE-D23E2A3EA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C4CCD-4DE2-358D-9756-FEA70E6A0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D35FC-7FB9-1CE2-5AC2-862739A12B42}"/>
              </a:ext>
            </a:extLst>
          </p:cNvPr>
          <p:cNvSpPr>
            <a:spLocks noGrp="1"/>
          </p:cNvSpPr>
          <p:nvPr>
            <p:ph type="body" idx="1"/>
          </p:nvPr>
        </p:nvSpPr>
        <p:spPr/>
        <p:txBody>
          <a:bodyPr/>
          <a:lstStyle/>
          <a:p>
            <a:r>
              <a:rPr lang="en-US" b="0" i="0" dirty="0">
                <a:solidFill>
                  <a:srgbClr val="E3E3E3"/>
                </a:solidFill>
                <a:effectLst/>
                <a:latin typeface="Google Sans"/>
              </a:rPr>
              <a:t>Good morning/afternoon everyone! Today, we embark on a journey into the fascinating world of aquaponics, a revolutionary method of growing food sustainably. Imagine raising fish and flourishing plants in tandem, utilizing a closed-loop system that benefits both. Buckle up as we explore the science, benefits, and practical steps to build your own aquaponic haven!</a:t>
            </a:r>
            <a:endParaRPr lang="en-IN" dirty="0"/>
          </a:p>
        </p:txBody>
      </p:sp>
      <p:sp>
        <p:nvSpPr>
          <p:cNvPr id="4" name="Slide Number Placeholder 3">
            <a:extLst>
              <a:ext uri="{FF2B5EF4-FFF2-40B4-BE49-F238E27FC236}">
                <a16:creationId xmlns:a16="http://schemas.microsoft.com/office/drawing/2014/main" id="{99A2EEF5-F2C1-9693-DECC-8C45273E70D5}"/>
              </a:ext>
            </a:extLst>
          </p:cNvPr>
          <p:cNvSpPr>
            <a:spLocks noGrp="1"/>
          </p:cNvSpPr>
          <p:nvPr>
            <p:ph type="sldNum" sz="quarter" idx="5"/>
          </p:nvPr>
        </p:nvSpPr>
        <p:spPr/>
        <p:txBody>
          <a:bodyPr/>
          <a:lstStyle/>
          <a:p>
            <a:fld id="{03C3A81B-1D88-48D7-B085-783A25283D32}" type="slidenum">
              <a:rPr lang="en-IN" smtClean="0"/>
              <a:t>1</a:t>
            </a:fld>
            <a:endParaRPr lang="en-IN"/>
          </a:p>
        </p:txBody>
      </p:sp>
    </p:spTree>
    <p:extLst>
      <p:ext uri="{BB962C8B-B14F-4D97-AF65-F5344CB8AC3E}">
        <p14:creationId xmlns:p14="http://schemas.microsoft.com/office/powerpoint/2010/main" val="353177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Aquaponics isn't just two farming methods combined; it's a symbiotic partnership. Fish waste, rich in nutrients like ammonia, acts as a natural fertilizer for plants. These plants, in turn, act as biological filters, cleansing the water of harmful elements before it returns to the fish. It's a beautiful cycle of nature, replicated within a controlled system!</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2</a:t>
            </a:fld>
            <a:endParaRPr lang="en-IN"/>
          </a:p>
        </p:txBody>
      </p:sp>
    </p:spTree>
    <p:extLst>
      <p:ext uri="{BB962C8B-B14F-4D97-AF65-F5344CB8AC3E}">
        <p14:creationId xmlns:p14="http://schemas.microsoft.com/office/powerpoint/2010/main" val="303863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nitrogen cycle is the foundation of a healthy aquaponics system. Fish excrete ammonia, a toxic substance for them. Luckily, helpful bacteria come to the rescue! They convert ammonia into nitrite, which is then further converted by other bacteria into nitrate. This nitrate is the magic ingredient for plants, providing them with essential nitrogen for growth. A small amount of nitrate is even converted back to ammonia, completing the continuous cycle. By maintaining this cycle, you ensure a thriving environment for both your fish and </a:t>
            </a:r>
            <a:r>
              <a:rPr lang="en-US"/>
              <a:t>plants!</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3</a:t>
            </a:fld>
            <a:endParaRPr lang="en-IN"/>
          </a:p>
        </p:txBody>
      </p:sp>
    </p:spTree>
    <p:extLst>
      <p:ext uri="{BB962C8B-B14F-4D97-AF65-F5344CB8AC3E}">
        <p14:creationId xmlns:p14="http://schemas.microsoft.com/office/powerpoint/2010/main" val="404330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magic of aquaponics lies partly in its ability to naturally manage nitrogen, an essential nutrient for plants. Fish waste, rich in ammonia (NH₄⁺), is the starting point. Here's how bacteria orchestrate this vital cycle. </a:t>
            </a:r>
            <a:r>
              <a:rPr lang="en-US" b="0" i="0" dirty="0">
                <a:solidFill>
                  <a:srgbClr val="E3E3E3"/>
                </a:solidFill>
                <a:effectLst/>
                <a:latin typeface="Google Sans"/>
              </a:rPr>
              <a:t>Aquaponics goes beyond simply combining fish and plants. It harnesses the power of natural processes like the nitrogen cycle. Bacteria play a starring role, converting fish waste into plant food, creating a sustainable loop. This not only benefits plant growth but also keeps the water clean for the fish. By understanding and maintaining this cycle, you can ensure your aquaponics system thrives!</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4</a:t>
            </a:fld>
            <a:endParaRPr lang="en-IN"/>
          </a:p>
        </p:txBody>
      </p:sp>
    </p:spTree>
    <p:extLst>
      <p:ext uri="{BB962C8B-B14F-4D97-AF65-F5344CB8AC3E}">
        <p14:creationId xmlns:p14="http://schemas.microsoft.com/office/powerpoint/2010/main" val="2823341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right system depends on your needs and resources. Media-based systems offer good filtration and support, while raft systems are simpler to set up. Deep water culture provides excellent nutrient access but requires strong pumps. Vertical systems are ideal for maximizing space, especially in urban settings. Explore your options and find the perfect fit!</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5</a:t>
            </a:fld>
            <a:endParaRPr lang="en-IN"/>
          </a:p>
        </p:txBody>
      </p:sp>
    </p:spTree>
    <p:extLst>
      <p:ext uri="{BB962C8B-B14F-4D97-AF65-F5344CB8AC3E}">
        <p14:creationId xmlns:p14="http://schemas.microsoft.com/office/powerpoint/2010/main" val="382801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Aquaponics boasts an impressive list of benefits. Imagine saving water while growing more food! This method conserves precious resources, minimizes waste, and promotes a self-sustaining environment. You can enjoy fresh, locally grown fish and vegetables all year round, even in areas with limited land or water availability. And the bonus? Reduced risks of pests and diseases thanks to the soilless setup!</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6</a:t>
            </a:fld>
            <a:endParaRPr lang="en-IN"/>
          </a:p>
        </p:txBody>
      </p:sp>
    </p:spTree>
    <p:extLst>
      <p:ext uri="{BB962C8B-B14F-4D97-AF65-F5344CB8AC3E}">
        <p14:creationId xmlns:p14="http://schemas.microsoft.com/office/powerpoint/2010/main" val="3130108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your own aquaponics system can be a rewarding experience. Start by defining your vision - what fish and plants do you want to raise? Then, research and choose the system that best suits your needs. Setting up the tank and grow bed involves installing essential components like pumps and filters. Remember, healthy fish and plants are key, so carefully select your specimens and monitor water quality regularly. With dedication and attention, you can witness your own mini-ecosystem flourish!</a:t>
            </a:r>
            <a:endParaRPr lang="en-IN" dirty="0"/>
          </a:p>
        </p:txBody>
      </p:sp>
      <p:sp>
        <p:nvSpPr>
          <p:cNvPr id="4" name="Slide Number Placeholder 3"/>
          <p:cNvSpPr>
            <a:spLocks noGrp="1"/>
          </p:cNvSpPr>
          <p:nvPr>
            <p:ph type="sldNum" sz="quarter" idx="5"/>
          </p:nvPr>
        </p:nvSpPr>
        <p:spPr/>
        <p:txBody>
          <a:bodyPr/>
          <a:lstStyle/>
          <a:p>
            <a:fld id="{03C3A81B-1D88-48D7-B085-783A25283D32}" type="slidenum">
              <a:rPr lang="en-IN" smtClean="0"/>
              <a:t>8</a:t>
            </a:fld>
            <a:endParaRPr lang="en-IN"/>
          </a:p>
        </p:txBody>
      </p:sp>
    </p:spTree>
    <p:extLst>
      <p:ext uri="{BB962C8B-B14F-4D97-AF65-F5344CB8AC3E}">
        <p14:creationId xmlns:p14="http://schemas.microsoft.com/office/powerpoint/2010/main" val="3695566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6020-B409-D6BD-2EC9-BF176B4D85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B30439-1E3F-AD07-F03E-3A460DC0CB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8C870E-C76F-5CA9-B317-6413EEB918BE}"/>
              </a:ext>
            </a:extLst>
          </p:cNvPr>
          <p:cNvSpPr>
            <a:spLocks noGrp="1"/>
          </p:cNvSpPr>
          <p:nvPr>
            <p:ph type="dt" sz="half" idx="10"/>
          </p:nvPr>
        </p:nvSpPr>
        <p:spPr/>
        <p:txBody>
          <a:bodyPr/>
          <a:lstStyle/>
          <a:p>
            <a:fld id="{9184DA70-C731-4C70-880D-CCD4705E623C}" type="datetime1">
              <a:rPr lang="en-US" smtClean="0"/>
              <a:t>2/17/2024</a:t>
            </a:fld>
            <a:endParaRPr lang="en-US" dirty="0"/>
          </a:p>
        </p:txBody>
      </p:sp>
      <p:sp>
        <p:nvSpPr>
          <p:cNvPr id="5" name="Footer Placeholder 4">
            <a:extLst>
              <a:ext uri="{FF2B5EF4-FFF2-40B4-BE49-F238E27FC236}">
                <a16:creationId xmlns:a16="http://schemas.microsoft.com/office/drawing/2014/main" id="{68262819-667F-E0BB-1229-8A9950BD4C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2EE9AC-4E23-8E63-331C-2831C9C1E82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161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43C7-6D4F-7381-4FDB-2CDA87A3FC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2D0A8C-875D-8FC8-2BA8-0649E30692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4DD5B8-8754-1E4C-8638-AF31885773C3}"/>
              </a:ext>
            </a:extLst>
          </p:cNvPr>
          <p:cNvSpPr>
            <a:spLocks noGrp="1"/>
          </p:cNvSpPr>
          <p:nvPr>
            <p:ph type="dt" sz="half" idx="10"/>
          </p:nvPr>
        </p:nvSpPr>
        <p:spPr/>
        <p:txBody>
          <a:bodyPr/>
          <a:lstStyle/>
          <a:p>
            <a:fld id="{B612A279-0833-481D-8C56-F67FD0AC6C50}" type="datetime1">
              <a:rPr lang="en-US" smtClean="0"/>
              <a:t>2/17/2024</a:t>
            </a:fld>
            <a:endParaRPr lang="en-US" dirty="0"/>
          </a:p>
        </p:txBody>
      </p:sp>
      <p:sp>
        <p:nvSpPr>
          <p:cNvPr id="5" name="Footer Placeholder 4">
            <a:extLst>
              <a:ext uri="{FF2B5EF4-FFF2-40B4-BE49-F238E27FC236}">
                <a16:creationId xmlns:a16="http://schemas.microsoft.com/office/drawing/2014/main" id="{8692B008-EC4B-CD3F-025E-4F897B8670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76B031-6E4A-B753-38BA-09B631DC6FE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80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BBBBC-FEA3-D7FC-5FDF-6BFCCBBAD7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28D99A-CEE4-910F-B659-CEF924F079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412A48-3216-B92D-F9E3-14351E4AD817}"/>
              </a:ext>
            </a:extLst>
          </p:cNvPr>
          <p:cNvSpPr>
            <a:spLocks noGrp="1"/>
          </p:cNvSpPr>
          <p:nvPr>
            <p:ph type="dt" sz="half" idx="10"/>
          </p:nvPr>
        </p:nvSpPr>
        <p:spPr/>
        <p:txBody>
          <a:bodyPr/>
          <a:lstStyle/>
          <a:p>
            <a:fld id="{6587DA83-5663-4C9C-B9AA-0B40A3DAFF81}" type="datetime1">
              <a:rPr lang="en-US" smtClean="0"/>
              <a:t>2/17/2024</a:t>
            </a:fld>
            <a:endParaRPr lang="en-US" dirty="0"/>
          </a:p>
        </p:txBody>
      </p:sp>
      <p:sp>
        <p:nvSpPr>
          <p:cNvPr id="5" name="Footer Placeholder 4">
            <a:extLst>
              <a:ext uri="{FF2B5EF4-FFF2-40B4-BE49-F238E27FC236}">
                <a16:creationId xmlns:a16="http://schemas.microsoft.com/office/drawing/2014/main" id="{A4F5608B-8DB3-C746-E38F-5998DE047E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1B8DA4-C82A-55E9-7297-EA827444459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955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8146-A9BF-80F9-2F96-B307268030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91ABD0-1BD7-799A-02E7-DD2A81C239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BF741F-6C5C-6D74-E88C-027C3F3216CB}"/>
              </a:ext>
            </a:extLst>
          </p:cNvPr>
          <p:cNvSpPr>
            <a:spLocks noGrp="1"/>
          </p:cNvSpPr>
          <p:nvPr>
            <p:ph type="dt" sz="half" idx="10"/>
          </p:nvPr>
        </p:nvSpPr>
        <p:spPr/>
        <p:txBody>
          <a:bodyPr/>
          <a:lstStyle/>
          <a:p>
            <a:fld id="{4BE1D723-8F53-4F53-90B0-1982A396982E}" type="datetime1">
              <a:rPr lang="en-US" smtClean="0"/>
              <a:t>2/17/2024</a:t>
            </a:fld>
            <a:endParaRPr lang="en-US" dirty="0"/>
          </a:p>
        </p:txBody>
      </p:sp>
      <p:sp>
        <p:nvSpPr>
          <p:cNvPr id="5" name="Footer Placeholder 4">
            <a:extLst>
              <a:ext uri="{FF2B5EF4-FFF2-40B4-BE49-F238E27FC236}">
                <a16:creationId xmlns:a16="http://schemas.microsoft.com/office/drawing/2014/main" id="{E0D83371-0CCA-1EBA-23F6-6A9DCF3B1B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FC3E22-9DF5-1D0D-9B78-5736266AFB9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914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706E-092D-9930-E539-23600F1BD0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F80736-6194-12ED-B4D2-83F58191F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015CC-CB8D-2A2F-27B9-C55332BE3F8B}"/>
              </a:ext>
            </a:extLst>
          </p:cNvPr>
          <p:cNvSpPr>
            <a:spLocks noGrp="1"/>
          </p:cNvSpPr>
          <p:nvPr>
            <p:ph type="dt" sz="half" idx="10"/>
          </p:nvPr>
        </p:nvSpPr>
        <p:spPr/>
        <p:txBody>
          <a:bodyPr/>
          <a:lstStyle/>
          <a:p>
            <a:fld id="{97669AF7-7BEB-44E4-9852-375E34362B5B}" type="datetime1">
              <a:rPr lang="en-US" smtClean="0"/>
              <a:t>2/17/2024</a:t>
            </a:fld>
            <a:endParaRPr lang="en-US" dirty="0"/>
          </a:p>
        </p:txBody>
      </p:sp>
      <p:sp>
        <p:nvSpPr>
          <p:cNvPr id="5" name="Footer Placeholder 4">
            <a:extLst>
              <a:ext uri="{FF2B5EF4-FFF2-40B4-BE49-F238E27FC236}">
                <a16:creationId xmlns:a16="http://schemas.microsoft.com/office/drawing/2014/main" id="{E1FF0DC5-FA49-62AA-D2A9-99AF7C2A16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DC0D85-36D6-20FB-67DC-13F857BC3E3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067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9741-0CF8-7D75-2A3A-5C0FB59F0C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9CF7B0-427D-561A-1234-9A784B2244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41CCEC-430B-DCE4-77AC-8039BA3BD2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B67154-384E-B546-39BE-E82E0DDB1AAB}"/>
              </a:ext>
            </a:extLst>
          </p:cNvPr>
          <p:cNvSpPr>
            <a:spLocks noGrp="1"/>
          </p:cNvSpPr>
          <p:nvPr>
            <p:ph type="dt" sz="half" idx="10"/>
          </p:nvPr>
        </p:nvSpPr>
        <p:spPr/>
        <p:txBody>
          <a:bodyPr/>
          <a:lstStyle/>
          <a:p>
            <a:fld id="{BAAAC38D-0552-4C82-B593-E6124DFADBE2}" type="datetime1">
              <a:rPr lang="en-US" smtClean="0"/>
              <a:t>2/17/2024</a:t>
            </a:fld>
            <a:endParaRPr lang="en-US" dirty="0"/>
          </a:p>
        </p:txBody>
      </p:sp>
      <p:sp>
        <p:nvSpPr>
          <p:cNvPr id="6" name="Footer Placeholder 5">
            <a:extLst>
              <a:ext uri="{FF2B5EF4-FFF2-40B4-BE49-F238E27FC236}">
                <a16:creationId xmlns:a16="http://schemas.microsoft.com/office/drawing/2014/main" id="{6591A09F-64EA-AE8E-B349-09E5B372BD7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E985FF-EC8D-3257-262F-68649D37019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568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64A6-89AF-26E7-BDF1-5A120D2E86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FC824D-9100-745E-7E5A-4F2F76346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B246D2-6672-0E59-CB05-C28543421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389F92-CDBD-A73D-4178-C1A82E79D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6FF599-C714-8993-A7F2-6CFA0DED6D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50B831-708E-0981-EB07-0FDA766895C2}"/>
              </a:ext>
            </a:extLst>
          </p:cNvPr>
          <p:cNvSpPr>
            <a:spLocks noGrp="1"/>
          </p:cNvSpPr>
          <p:nvPr>
            <p:ph type="dt" sz="half" idx="10"/>
          </p:nvPr>
        </p:nvSpPr>
        <p:spPr/>
        <p:txBody>
          <a:bodyPr/>
          <a:lstStyle/>
          <a:p>
            <a:fld id="{D9DF0F1C-5577-4ACB-BB62-DF8F3C494C7E}" type="datetime1">
              <a:rPr lang="en-US" smtClean="0"/>
              <a:t>2/17/2024</a:t>
            </a:fld>
            <a:endParaRPr lang="en-US" dirty="0"/>
          </a:p>
        </p:txBody>
      </p:sp>
      <p:sp>
        <p:nvSpPr>
          <p:cNvPr id="8" name="Footer Placeholder 7">
            <a:extLst>
              <a:ext uri="{FF2B5EF4-FFF2-40B4-BE49-F238E27FC236}">
                <a16:creationId xmlns:a16="http://schemas.microsoft.com/office/drawing/2014/main" id="{7F1A084A-58FF-B95A-9CD8-4457115F2C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E2E0A61-741E-6FAE-CEDA-96EC53C5E2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92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96BC-A581-A054-25F1-689EE9B89F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212858-6B23-1CF3-515B-33AF90DD9EC6}"/>
              </a:ext>
            </a:extLst>
          </p:cNvPr>
          <p:cNvSpPr>
            <a:spLocks noGrp="1"/>
          </p:cNvSpPr>
          <p:nvPr>
            <p:ph type="dt" sz="half" idx="10"/>
          </p:nvPr>
        </p:nvSpPr>
        <p:spPr/>
        <p:txBody>
          <a:bodyPr/>
          <a:lstStyle/>
          <a:p>
            <a:fld id="{1775B394-D9F9-4F0C-B15D-605F45CB9E9F}" type="datetime1">
              <a:rPr lang="en-US" smtClean="0"/>
              <a:t>2/17/2024</a:t>
            </a:fld>
            <a:endParaRPr lang="en-US" dirty="0"/>
          </a:p>
        </p:txBody>
      </p:sp>
      <p:sp>
        <p:nvSpPr>
          <p:cNvPr id="4" name="Footer Placeholder 3">
            <a:extLst>
              <a:ext uri="{FF2B5EF4-FFF2-40B4-BE49-F238E27FC236}">
                <a16:creationId xmlns:a16="http://schemas.microsoft.com/office/drawing/2014/main" id="{474FE8DC-5B65-C38B-9E92-40680D6747F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E716C37-93DB-A497-B39D-46B8726834B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460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93E78-C10D-BD41-1EFB-7E539AD10CEA}"/>
              </a:ext>
            </a:extLst>
          </p:cNvPr>
          <p:cNvSpPr>
            <a:spLocks noGrp="1"/>
          </p:cNvSpPr>
          <p:nvPr>
            <p:ph type="dt" sz="half" idx="10"/>
          </p:nvPr>
        </p:nvSpPr>
        <p:spPr/>
        <p:txBody>
          <a:bodyPr/>
          <a:lstStyle/>
          <a:p>
            <a:fld id="{39667345-2558-425A-8533-9BFDBCE15005}" type="datetime1">
              <a:rPr lang="en-US" smtClean="0"/>
              <a:t>2/17/2024</a:t>
            </a:fld>
            <a:endParaRPr lang="en-US" dirty="0"/>
          </a:p>
        </p:txBody>
      </p:sp>
      <p:sp>
        <p:nvSpPr>
          <p:cNvPr id="3" name="Footer Placeholder 2">
            <a:extLst>
              <a:ext uri="{FF2B5EF4-FFF2-40B4-BE49-F238E27FC236}">
                <a16:creationId xmlns:a16="http://schemas.microsoft.com/office/drawing/2014/main" id="{0E53D34C-A711-E77F-BFC3-8B4574AEC8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128E138-F246-B9E0-E658-1B9CF7E5C7E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16459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EE753-5D38-FECD-1DDF-534770E65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6DF1E0-8350-60B2-483B-4FF98D8CCB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5C87EA-BF12-9E77-9337-1425E2DBC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D35E7-39D9-1C55-F558-5BEE544EAB5F}"/>
              </a:ext>
            </a:extLst>
          </p:cNvPr>
          <p:cNvSpPr>
            <a:spLocks noGrp="1"/>
          </p:cNvSpPr>
          <p:nvPr>
            <p:ph type="dt" sz="half" idx="10"/>
          </p:nvPr>
        </p:nvSpPr>
        <p:spPr/>
        <p:txBody>
          <a:bodyPr/>
          <a:lstStyle/>
          <a:p>
            <a:fld id="{92BEA474-078D-4E9B-9B14-09A87B19DC46}" type="datetime1">
              <a:rPr lang="en-US" smtClean="0"/>
              <a:t>2/17/2024</a:t>
            </a:fld>
            <a:endParaRPr lang="en-US" dirty="0"/>
          </a:p>
        </p:txBody>
      </p:sp>
      <p:sp>
        <p:nvSpPr>
          <p:cNvPr id="6" name="Footer Placeholder 5">
            <a:extLst>
              <a:ext uri="{FF2B5EF4-FFF2-40B4-BE49-F238E27FC236}">
                <a16:creationId xmlns:a16="http://schemas.microsoft.com/office/drawing/2014/main" id="{B29FC436-A067-B55A-3F6A-79DC837A8C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81BAA8-6BEF-47A0-668C-DEC2C8099E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9611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73B9B-A1DB-2394-4D14-EAA850D8BC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F26B94-9139-232B-2E8D-DB294021CC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956886-AFB6-C103-6C47-63321AF10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B6DCB3-A41A-ABE9-2818-D33F27378E28}"/>
              </a:ext>
            </a:extLst>
          </p:cNvPr>
          <p:cNvSpPr>
            <a:spLocks noGrp="1"/>
          </p:cNvSpPr>
          <p:nvPr>
            <p:ph type="dt" sz="half" idx="10"/>
          </p:nvPr>
        </p:nvSpPr>
        <p:spPr/>
        <p:txBody>
          <a:bodyPr/>
          <a:lstStyle/>
          <a:p>
            <a:fld id="{4907D986-8816-4272-A432-0437A28A9828}" type="datetime1">
              <a:rPr lang="en-US" smtClean="0"/>
              <a:t>2/17/2024</a:t>
            </a:fld>
            <a:endParaRPr lang="en-US" dirty="0"/>
          </a:p>
        </p:txBody>
      </p:sp>
      <p:sp>
        <p:nvSpPr>
          <p:cNvPr id="6" name="Footer Placeholder 5">
            <a:extLst>
              <a:ext uri="{FF2B5EF4-FFF2-40B4-BE49-F238E27FC236}">
                <a16:creationId xmlns:a16="http://schemas.microsoft.com/office/drawing/2014/main" id="{37BE4D49-5C71-E778-1344-C71CA532DDE5}"/>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A90BAB8C-61DB-1C4F-FA80-3B07169D196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612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BE972D-F754-7957-7B8F-30E2F1523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78D4BE-1C73-8715-E130-C0DCE6627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9E8A99-7A16-4D04-B8C2-19D37BC934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2/17/2024</a:t>
            </a:fld>
            <a:endParaRPr lang="en-US" dirty="0"/>
          </a:p>
        </p:txBody>
      </p:sp>
      <p:sp>
        <p:nvSpPr>
          <p:cNvPr id="5" name="Footer Placeholder 4">
            <a:extLst>
              <a:ext uri="{FF2B5EF4-FFF2-40B4-BE49-F238E27FC236}">
                <a16:creationId xmlns:a16="http://schemas.microsoft.com/office/drawing/2014/main" id="{0EA2AF9A-5082-6CF7-8300-A8EF1071D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C35A9DC-CAC3-E132-ED74-94D5D5E59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7760678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f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fif"/><Relationship Id="rId5" Type="http://schemas.openxmlformats.org/officeDocument/2006/relationships/image" Target="../media/image3.jfif"/><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7F7B-2DEC-CCBF-D4F2-4666EF4CCE1A}"/>
            </a:ext>
          </a:extLst>
        </p:cNvPr>
        <p:cNvGrpSpPr/>
        <p:nvPr/>
      </p:nvGrpSpPr>
      <p:grpSpPr>
        <a:xfrm>
          <a:off x="0" y="0"/>
          <a:ext cx="0" cy="0"/>
          <a:chOff x="0" y="0"/>
          <a:chExt cx="0" cy="0"/>
        </a:xfrm>
      </p:grpSpPr>
      <p:pic>
        <p:nvPicPr>
          <p:cNvPr id="14" name="Picture 13" descr="A close up of water&#10;&#10;Description automatically generated">
            <a:extLst>
              <a:ext uri="{FF2B5EF4-FFF2-40B4-BE49-F238E27FC236}">
                <a16:creationId xmlns:a16="http://schemas.microsoft.com/office/drawing/2014/main" id="{AC7B246F-4133-CE83-AA6B-526B50CF93F4}"/>
              </a:ext>
            </a:extLst>
          </p:cNvPr>
          <p:cNvPicPr>
            <a:picLocks noChangeAspect="1"/>
          </p:cNvPicPr>
          <p:nvPr/>
        </p:nvPicPr>
        <p:blipFill rotWithShape="1">
          <a:blip r:embed="rId3">
            <a:alphaModFix/>
          </a:blip>
          <a:srcRect t="444" b="-444"/>
          <a:stretch/>
        </p:blipFill>
        <p:spPr>
          <a:xfrm>
            <a:off x="-28058" y="753833"/>
            <a:ext cx="12191979" cy="6313714"/>
          </a:xfrm>
          <a:prstGeom prst="rect">
            <a:avLst/>
          </a:prstGeom>
        </p:spPr>
      </p:pic>
      <p:sp>
        <p:nvSpPr>
          <p:cNvPr id="2" name="Title 1">
            <a:extLst>
              <a:ext uri="{FF2B5EF4-FFF2-40B4-BE49-F238E27FC236}">
                <a16:creationId xmlns:a16="http://schemas.microsoft.com/office/drawing/2014/main" id="{AA8B3922-CB71-D5FE-8CC1-F9A01E5B228E}"/>
              </a:ext>
            </a:extLst>
          </p:cNvPr>
          <p:cNvSpPr>
            <a:spLocks noGrp="1"/>
          </p:cNvSpPr>
          <p:nvPr>
            <p:ph type="ctrTitle"/>
          </p:nvPr>
        </p:nvSpPr>
        <p:spPr>
          <a:xfrm>
            <a:off x="1524000" y="374195"/>
            <a:ext cx="9144000" cy="1502229"/>
          </a:xfrm>
        </p:spPr>
        <p:txBody>
          <a:bodyPr>
            <a:normAutofit fontScale="90000"/>
          </a:bodyPr>
          <a:lstStyle/>
          <a:p>
            <a:r>
              <a:rPr lang="en-US" dirty="0"/>
              <a:t>Unveiling the Sustainable Harmony of Aquaponics</a:t>
            </a:r>
            <a:endParaRPr lang="en-IN" dirty="0"/>
          </a:p>
        </p:txBody>
      </p:sp>
      <p:pic>
        <p:nvPicPr>
          <p:cNvPr id="5" name="Picture 4" descr="A fish swimming in water&#10;&#10;Description automatically generated">
            <a:extLst>
              <a:ext uri="{FF2B5EF4-FFF2-40B4-BE49-F238E27FC236}">
                <a16:creationId xmlns:a16="http://schemas.microsoft.com/office/drawing/2014/main" id="{4D2F2978-A106-5683-0765-3A4E2AE59A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09895"/>
            <a:ext cx="2090073" cy="1807031"/>
          </a:xfrm>
          <a:prstGeom prst="rect">
            <a:avLst/>
          </a:prstGeom>
        </p:spPr>
      </p:pic>
      <p:pic>
        <p:nvPicPr>
          <p:cNvPr id="7" name="Picture 6" descr="A group of small fish swimming&#10;&#10;Description automatically generated">
            <a:extLst>
              <a:ext uri="{FF2B5EF4-FFF2-40B4-BE49-F238E27FC236}">
                <a16:creationId xmlns:a16="http://schemas.microsoft.com/office/drawing/2014/main" id="{7FADB620-1223-2DEE-0547-2B49B482F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8" y="5148941"/>
            <a:ext cx="2090073" cy="1687286"/>
          </a:xfrm>
          <a:prstGeom prst="rect">
            <a:avLst/>
          </a:prstGeom>
        </p:spPr>
      </p:pic>
      <p:pic>
        <p:nvPicPr>
          <p:cNvPr id="9" name="Picture 8" descr="A close-up of a plant&#10;&#10;Description automatically generated">
            <a:extLst>
              <a:ext uri="{FF2B5EF4-FFF2-40B4-BE49-F238E27FC236}">
                <a16:creationId xmlns:a16="http://schemas.microsoft.com/office/drawing/2014/main" id="{1367F4C9-EB6F-8C96-CCAD-56FB52CAB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5921" y="3009895"/>
            <a:ext cx="2334158" cy="1807031"/>
          </a:xfrm>
          <a:prstGeom prst="rect">
            <a:avLst/>
          </a:prstGeom>
        </p:spPr>
      </p:pic>
      <p:pic>
        <p:nvPicPr>
          <p:cNvPr id="13" name="Picture 12" descr="A row of plants in a garden&#10;&#10;Description automatically generated">
            <a:extLst>
              <a:ext uri="{FF2B5EF4-FFF2-40B4-BE49-F238E27FC236}">
                <a16:creationId xmlns:a16="http://schemas.microsoft.com/office/drawing/2014/main" id="{2A1EA10E-D3A9-1321-E174-B13A8305D9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8338" y="2256062"/>
            <a:ext cx="7139319" cy="4580165"/>
          </a:xfrm>
          <a:prstGeom prst="rect">
            <a:avLst/>
          </a:prstGeom>
        </p:spPr>
      </p:pic>
      <p:pic>
        <p:nvPicPr>
          <p:cNvPr id="16" name="Picture 15" descr="Close-up of a plant growing from a plant&#10;&#10;Description automatically generated">
            <a:extLst>
              <a:ext uri="{FF2B5EF4-FFF2-40B4-BE49-F238E27FC236}">
                <a16:creationId xmlns:a16="http://schemas.microsoft.com/office/drawing/2014/main" id="{02BFEE0E-28CE-106E-2CFB-FD70DC82C4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3979" y="5082263"/>
            <a:ext cx="2306101" cy="1719946"/>
          </a:xfrm>
          <a:prstGeom prst="rect">
            <a:avLst/>
          </a:prstGeom>
        </p:spPr>
      </p:pic>
    </p:spTree>
    <p:extLst>
      <p:ext uri="{BB962C8B-B14F-4D97-AF65-F5344CB8AC3E}">
        <p14:creationId xmlns:p14="http://schemas.microsoft.com/office/powerpoint/2010/main" val="1116280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409A-6C8D-1C6B-63DB-92A8AC2BF155}"/>
              </a:ext>
            </a:extLst>
          </p:cNvPr>
          <p:cNvSpPr>
            <a:spLocks noGrp="1"/>
          </p:cNvSpPr>
          <p:nvPr>
            <p:ph type="title"/>
          </p:nvPr>
        </p:nvSpPr>
        <p:spPr/>
        <p:txBody>
          <a:bodyPr/>
          <a:lstStyle/>
          <a:p>
            <a:r>
              <a:rPr lang="en-US" b="1" i="0" dirty="0">
                <a:effectLst/>
                <a:latin typeface="Google Sans"/>
              </a:rPr>
              <a:t>Plan your fish and plants:</a:t>
            </a:r>
            <a:endParaRPr lang="en-IN" dirty="0"/>
          </a:p>
        </p:txBody>
      </p:sp>
      <p:sp>
        <p:nvSpPr>
          <p:cNvPr id="3" name="Content Placeholder 2">
            <a:extLst>
              <a:ext uri="{FF2B5EF4-FFF2-40B4-BE49-F238E27FC236}">
                <a16:creationId xmlns:a16="http://schemas.microsoft.com/office/drawing/2014/main" id="{2FF5EE72-B39B-324F-0882-94A2D73868D5}"/>
              </a:ext>
            </a:extLst>
          </p:cNvPr>
          <p:cNvSpPr>
            <a:spLocks noGrp="1"/>
          </p:cNvSpPr>
          <p:nvPr>
            <p:ph idx="1"/>
          </p:nvPr>
        </p:nvSpPr>
        <p:spPr/>
        <p:txBody>
          <a:bodyPr/>
          <a:lstStyle/>
          <a:p>
            <a:pPr algn="l">
              <a:buFont typeface="Arial" panose="020B0604020202020204" pitchFamily="34" charset="0"/>
              <a:buChar char="•"/>
            </a:pPr>
            <a:r>
              <a:rPr lang="en-IN" b="1" i="0" dirty="0">
                <a:effectLst/>
                <a:latin typeface="Google Sans"/>
              </a:rPr>
              <a:t>Fish</a:t>
            </a:r>
            <a:r>
              <a:rPr lang="en-IN" i="0" dirty="0">
                <a:effectLst/>
                <a:latin typeface="Google Sans"/>
              </a:rPr>
              <a:t>: Choose fish suitable for aquaponics (e.g., tilapia, koi) and stock tank responsibly.</a:t>
            </a:r>
          </a:p>
          <a:p>
            <a:pPr algn="l">
              <a:buFont typeface="Arial" panose="020B0604020202020204" pitchFamily="34" charset="0"/>
              <a:buChar char="•"/>
            </a:pPr>
            <a:r>
              <a:rPr lang="en-IN" b="1" i="0" dirty="0">
                <a:effectLst/>
                <a:latin typeface="Google Sans"/>
              </a:rPr>
              <a:t>Plants</a:t>
            </a:r>
            <a:r>
              <a:rPr lang="en-IN" i="0" dirty="0">
                <a:effectLst/>
                <a:latin typeface="Google Sans"/>
              </a:rPr>
              <a:t>: Select varieties compatible with fish species and system type (e.g., leafy greens, herbs). Consider nutrient requirements and growth cycles.</a:t>
            </a:r>
          </a:p>
          <a:p>
            <a:endParaRPr lang="en-IN" dirty="0"/>
          </a:p>
        </p:txBody>
      </p:sp>
    </p:spTree>
    <p:extLst>
      <p:ext uri="{BB962C8B-B14F-4D97-AF65-F5344CB8AC3E}">
        <p14:creationId xmlns:p14="http://schemas.microsoft.com/office/powerpoint/2010/main" val="215310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DC5F-E470-F823-646E-AD83E679B37D}"/>
              </a:ext>
            </a:extLst>
          </p:cNvPr>
          <p:cNvSpPr>
            <a:spLocks noGrp="1"/>
          </p:cNvSpPr>
          <p:nvPr>
            <p:ph type="title"/>
          </p:nvPr>
        </p:nvSpPr>
        <p:spPr/>
        <p:txBody>
          <a:bodyPr/>
          <a:lstStyle/>
          <a:p>
            <a:r>
              <a:rPr lang="en-US" b="1" i="0" dirty="0">
                <a:effectLst/>
                <a:latin typeface="Google Sans"/>
              </a:rPr>
              <a:t>Set up and cycle your system:</a:t>
            </a:r>
            <a:endParaRPr lang="en-IN" b="1" dirty="0"/>
          </a:p>
        </p:txBody>
      </p:sp>
      <p:sp>
        <p:nvSpPr>
          <p:cNvPr id="3" name="Content Placeholder 2">
            <a:extLst>
              <a:ext uri="{FF2B5EF4-FFF2-40B4-BE49-F238E27FC236}">
                <a16:creationId xmlns:a16="http://schemas.microsoft.com/office/drawing/2014/main" id="{74567336-E01E-9431-809E-22A1A5B2940A}"/>
              </a:ext>
            </a:extLst>
          </p:cNvPr>
          <p:cNvSpPr>
            <a:spLocks noGrp="1"/>
          </p:cNvSpPr>
          <p:nvPr>
            <p:ph idx="1"/>
          </p:nvPr>
        </p:nvSpPr>
        <p:spPr/>
        <p:txBody>
          <a:bodyPr/>
          <a:lstStyle/>
          <a:p>
            <a:pPr algn="l">
              <a:buFont typeface="Arial" panose="020B0604020202020204" pitchFamily="34" charset="0"/>
              <a:buChar char="•"/>
            </a:pPr>
            <a:r>
              <a:rPr lang="en-IN" b="0" i="0" dirty="0">
                <a:effectLst/>
                <a:latin typeface="Google Sans"/>
              </a:rPr>
              <a:t>Follow safe fishkeeping practices for tank setup and water conditioning.</a:t>
            </a:r>
          </a:p>
          <a:p>
            <a:pPr algn="l">
              <a:buFont typeface="Arial" panose="020B0604020202020204" pitchFamily="34" charset="0"/>
              <a:buChar char="•"/>
            </a:pPr>
            <a:r>
              <a:rPr lang="en-IN" b="0" i="0" dirty="0">
                <a:effectLst/>
                <a:latin typeface="Google Sans"/>
              </a:rPr>
              <a:t>Cycle the system with fish-less ammonia source to establish beneficial bacteria before adding fish.</a:t>
            </a:r>
          </a:p>
          <a:p>
            <a:pPr algn="l">
              <a:buFont typeface="Arial" panose="020B0604020202020204" pitchFamily="34" charset="0"/>
              <a:buChar char="•"/>
            </a:pPr>
            <a:r>
              <a:rPr lang="en-IN" b="0" i="0" dirty="0">
                <a:effectLst/>
                <a:latin typeface="Google Sans"/>
              </a:rPr>
              <a:t>Monitor water quality parameters (pH, ammonia, nitrites, nitrates) regularly.</a:t>
            </a:r>
          </a:p>
          <a:p>
            <a:endParaRPr lang="en-IN" dirty="0"/>
          </a:p>
        </p:txBody>
      </p:sp>
    </p:spTree>
    <p:extLst>
      <p:ext uri="{BB962C8B-B14F-4D97-AF65-F5344CB8AC3E}">
        <p14:creationId xmlns:p14="http://schemas.microsoft.com/office/powerpoint/2010/main" val="1612168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C2F77-66DC-D256-6E3B-5CE076B2E3E9}"/>
              </a:ext>
            </a:extLst>
          </p:cNvPr>
          <p:cNvPicPr>
            <a:picLocks noChangeAspect="1"/>
          </p:cNvPicPr>
          <p:nvPr/>
        </p:nvPicPr>
        <p:blipFill>
          <a:blip r:embed="rId2"/>
          <a:stretch>
            <a:fillRect/>
          </a:stretch>
        </p:blipFill>
        <p:spPr>
          <a:xfrm>
            <a:off x="694267" y="0"/>
            <a:ext cx="10909904" cy="6752943"/>
          </a:xfrm>
          <a:prstGeom prst="rect">
            <a:avLst/>
          </a:prstGeom>
        </p:spPr>
      </p:pic>
    </p:spTree>
    <p:extLst>
      <p:ext uri="{BB962C8B-B14F-4D97-AF65-F5344CB8AC3E}">
        <p14:creationId xmlns:p14="http://schemas.microsoft.com/office/powerpoint/2010/main" val="159384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EF45-7723-5ACC-CD27-3B3A40E12D1B}"/>
              </a:ext>
            </a:extLst>
          </p:cNvPr>
          <p:cNvSpPr>
            <a:spLocks noGrp="1"/>
          </p:cNvSpPr>
          <p:nvPr>
            <p:ph type="title"/>
          </p:nvPr>
        </p:nvSpPr>
        <p:spPr/>
        <p:txBody>
          <a:bodyPr/>
          <a:lstStyle/>
          <a:p>
            <a:r>
              <a:rPr lang="en-IN" b="1" dirty="0"/>
              <a:t>Resources and Further Exploration</a:t>
            </a:r>
          </a:p>
        </p:txBody>
      </p:sp>
      <p:sp>
        <p:nvSpPr>
          <p:cNvPr id="3" name="Content Placeholder 2">
            <a:extLst>
              <a:ext uri="{FF2B5EF4-FFF2-40B4-BE49-F238E27FC236}">
                <a16:creationId xmlns:a16="http://schemas.microsoft.com/office/drawing/2014/main" id="{0461F510-758B-68AC-C65F-BD09C193AF97}"/>
              </a:ext>
            </a:extLst>
          </p:cNvPr>
          <p:cNvSpPr>
            <a:spLocks noGrp="1"/>
          </p:cNvSpPr>
          <p:nvPr>
            <p:ph idx="1"/>
          </p:nvPr>
        </p:nvSpPr>
        <p:spPr/>
        <p:txBody>
          <a:bodyPr/>
          <a:lstStyle/>
          <a:p>
            <a:r>
              <a:rPr lang="en-US" dirty="0"/>
              <a:t>The Aquaponics Association: https://aquaponicsassociation.org/</a:t>
            </a:r>
          </a:p>
          <a:p>
            <a:r>
              <a:rPr lang="en-US" dirty="0"/>
              <a:t>Nelson and </a:t>
            </a:r>
            <a:r>
              <a:rPr lang="en-US" dirty="0" err="1"/>
              <a:t>Pade</a:t>
            </a:r>
            <a:r>
              <a:rPr lang="en-US" dirty="0"/>
              <a:t> Aquaculture: https://aquaponics.com/aquaponic-systems/</a:t>
            </a:r>
          </a:p>
          <a:p>
            <a:r>
              <a:rPr lang="en-US" dirty="0"/>
              <a:t>Backyard Aquaponics: https://www.youtube.com/watch?v=T15gXm6ha_I</a:t>
            </a:r>
          </a:p>
          <a:p>
            <a:r>
              <a:rPr lang="en-US" dirty="0"/>
              <a:t>Local aquaponics groups and workshops</a:t>
            </a:r>
            <a:endParaRPr lang="en-IN" dirty="0"/>
          </a:p>
        </p:txBody>
      </p:sp>
    </p:spTree>
    <p:extLst>
      <p:ext uri="{BB962C8B-B14F-4D97-AF65-F5344CB8AC3E}">
        <p14:creationId xmlns:p14="http://schemas.microsoft.com/office/powerpoint/2010/main" val="145572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A48A-8F40-C12C-3FC9-AA02A455CC2B}"/>
              </a:ext>
            </a:extLst>
          </p:cNvPr>
          <p:cNvSpPr>
            <a:spLocks noGrp="1"/>
          </p:cNvSpPr>
          <p:nvPr>
            <p:ph type="title"/>
          </p:nvPr>
        </p:nvSpPr>
        <p:spPr>
          <a:xfrm>
            <a:off x="838200" y="365125"/>
            <a:ext cx="10515600" cy="854075"/>
          </a:xfrm>
        </p:spPr>
        <p:txBody>
          <a:bodyPr/>
          <a:lstStyle/>
          <a:p>
            <a:r>
              <a:rPr lang="en-IN" b="1" dirty="0"/>
              <a:t> What is Aquaponics?</a:t>
            </a:r>
          </a:p>
        </p:txBody>
      </p:sp>
      <p:sp>
        <p:nvSpPr>
          <p:cNvPr id="3" name="Content Placeholder 2">
            <a:extLst>
              <a:ext uri="{FF2B5EF4-FFF2-40B4-BE49-F238E27FC236}">
                <a16:creationId xmlns:a16="http://schemas.microsoft.com/office/drawing/2014/main" id="{1E474DF4-7FAA-AC6B-BAFB-668526E6E0B5}"/>
              </a:ext>
            </a:extLst>
          </p:cNvPr>
          <p:cNvSpPr>
            <a:spLocks noGrp="1"/>
          </p:cNvSpPr>
          <p:nvPr>
            <p:ph idx="1"/>
          </p:nvPr>
        </p:nvSpPr>
        <p:spPr>
          <a:xfrm>
            <a:off x="837289" y="1433688"/>
            <a:ext cx="10515600" cy="2021325"/>
          </a:xfrm>
        </p:spPr>
        <p:txBody>
          <a:bodyPr>
            <a:normAutofit/>
          </a:bodyPr>
          <a:lstStyle/>
          <a:p>
            <a:r>
              <a:rPr lang="en-IN" sz="2400" dirty="0"/>
              <a:t>Marrying aquaculture (fish farming) and hydroponics (soilless plant cultivation)</a:t>
            </a:r>
          </a:p>
          <a:p>
            <a:r>
              <a:rPr lang="en-IN" sz="2400" dirty="0"/>
              <a:t>Integrates fish waste (nutrients) for plant growth</a:t>
            </a:r>
          </a:p>
          <a:p>
            <a:r>
              <a:rPr lang="en-IN" sz="2400" dirty="0"/>
              <a:t>Plants filter water, cleaning it for the fish</a:t>
            </a:r>
          </a:p>
          <a:p>
            <a:r>
              <a:rPr lang="en-IN" sz="2400" dirty="0"/>
              <a:t>A sustainable, closed-loop ecosystem</a:t>
            </a:r>
          </a:p>
        </p:txBody>
      </p:sp>
      <p:pic>
        <p:nvPicPr>
          <p:cNvPr id="4" name="Picture 3">
            <a:extLst>
              <a:ext uri="{FF2B5EF4-FFF2-40B4-BE49-F238E27FC236}">
                <a16:creationId xmlns:a16="http://schemas.microsoft.com/office/drawing/2014/main" id="{27B2C5B7-8656-9917-AFCF-429BEAA272FC}"/>
              </a:ext>
            </a:extLst>
          </p:cNvPr>
          <p:cNvPicPr>
            <a:picLocks noChangeAspect="1"/>
          </p:cNvPicPr>
          <p:nvPr/>
        </p:nvPicPr>
        <p:blipFill>
          <a:blip r:embed="rId3"/>
          <a:stretch>
            <a:fillRect/>
          </a:stretch>
        </p:blipFill>
        <p:spPr>
          <a:xfrm>
            <a:off x="837744" y="4156921"/>
            <a:ext cx="10516511" cy="2335953"/>
          </a:xfrm>
          <a:prstGeom prst="rect">
            <a:avLst/>
          </a:prstGeom>
        </p:spPr>
      </p:pic>
      <p:sp>
        <p:nvSpPr>
          <p:cNvPr id="7" name="TextBox 6">
            <a:extLst>
              <a:ext uri="{FF2B5EF4-FFF2-40B4-BE49-F238E27FC236}">
                <a16:creationId xmlns:a16="http://schemas.microsoft.com/office/drawing/2014/main" id="{9FF5B819-43A9-36C5-55FC-26566A13ECD6}"/>
              </a:ext>
            </a:extLst>
          </p:cNvPr>
          <p:cNvSpPr txBox="1"/>
          <p:nvPr/>
        </p:nvSpPr>
        <p:spPr>
          <a:xfrm>
            <a:off x="837289" y="3673643"/>
            <a:ext cx="10200370" cy="2431435"/>
          </a:xfrm>
          <a:prstGeom prst="rect">
            <a:avLst/>
          </a:prstGeom>
          <a:noFill/>
        </p:spPr>
        <p:txBody>
          <a:bodyPr wrap="square">
            <a:spAutoFit/>
          </a:bodyPr>
          <a:lstStyle/>
          <a:p>
            <a:r>
              <a:rPr lang="en-IN" sz="2800" b="1" dirty="0">
                <a:latin typeface="+mj-lt"/>
              </a:rPr>
              <a:t>Types of Aquaponics Systems</a:t>
            </a:r>
          </a:p>
          <a:p>
            <a:endParaRPr lang="en-IN" sz="2800" b="1" dirty="0">
              <a:latin typeface="+mj-lt"/>
            </a:endParaRPr>
          </a:p>
          <a:p>
            <a:pPr marL="342900" indent="-342900">
              <a:buFont typeface="Arial" panose="020B0604020202020204" pitchFamily="34" charset="0"/>
              <a:buChar char="•"/>
            </a:pPr>
            <a:r>
              <a:rPr lang="en-IN" sz="2400" dirty="0"/>
              <a:t>Media-based Systems: Plants root in gravel or other media</a:t>
            </a:r>
          </a:p>
          <a:p>
            <a:pPr marL="342900" indent="-342900">
              <a:buFont typeface="Arial" panose="020B0604020202020204" pitchFamily="34" charset="0"/>
              <a:buChar char="•"/>
            </a:pPr>
            <a:r>
              <a:rPr lang="en-IN" sz="2400" dirty="0"/>
              <a:t>Raft Systems: Plants float on rafts in water</a:t>
            </a:r>
          </a:p>
          <a:p>
            <a:pPr marL="342900" indent="-342900">
              <a:buFont typeface="Arial" panose="020B0604020202020204" pitchFamily="34" charset="0"/>
              <a:buChar char="•"/>
            </a:pPr>
            <a:r>
              <a:rPr lang="en-IN" sz="2400" dirty="0"/>
              <a:t>Deep Water Culture: Plants roots submerged in nutrient-rich water</a:t>
            </a:r>
          </a:p>
          <a:p>
            <a:pPr marL="342900" indent="-342900">
              <a:buFont typeface="Arial" panose="020B0604020202020204" pitchFamily="34" charset="0"/>
              <a:buChar char="•"/>
            </a:pPr>
            <a:r>
              <a:rPr lang="en-IN" sz="2400" dirty="0"/>
              <a:t>Vertical Systems: Utilizes vertical space for space optimization</a:t>
            </a:r>
          </a:p>
        </p:txBody>
      </p:sp>
    </p:spTree>
    <p:extLst>
      <p:ext uri="{BB962C8B-B14F-4D97-AF65-F5344CB8AC3E}">
        <p14:creationId xmlns:p14="http://schemas.microsoft.com/office/powerpoint/2010/main" val="184814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EA7A-6A43-D51C-53B7-B61F079070B2}"/>
              </a:ext>
            </a:extLst>
          </p:cNvPr>
          <p:cNvSpPr>
            <a:spLocks noGrp="1"/>
          </p:cNvSpPr>
          <p:nvPr>
            <p:ph type="title"/>
          </p:nvPr>
        </p:nvSpPr>
        <p:spPr/>
        <p:txBody>
          <a:bodyPr>
            <a:normAutofit/>
          </a:bodyPr>
          <a:lstStyle/>
          <a:p>
            <a:r>
              <a:rPr lang="en-US" b="1" dirty="0"/>
              <a:t>Aquaponics, Including the Nitrogen Cycle</a:t>
            </a:r>
            <a:endParaRPr lang="en-IN" b="1" dirty="0"/>
          </a:p>
        </p:txBody>
      </p:sp>
      <p:sp>
        <p:nvSpPr>
          <p:cNvPr id="3" name="Content Placeholder 2">
            <a:extLst>
              <a:ext uri="{FF2B5EF4-FFF2-40B4-BE49-F238E27FC236}">
                <a16:creationId xmlns:a16="http://schemas.microsoft.com/office/drawing/2014/main" id="{A224B751-1967-700F-2911-0CD8A7F307DD}"/>
              </a:ext>
            </a:extLst>
          </p:cNvPr>
          <p:cNvSpPr>
            <a:spLocks noGrp="1"/>
          </p:cNvSpPr>
          <p:nvPr>
            <p:ph idx="1"/>
          </p:nvPr>
        </p:nvSpPr>
        <p:spPr/>
        <p:txBody>
          <a:bodyPr/>
          <a:lstStyle/>
          <a:p>
            <a:r>
              <a:rPr lang="en-IN" dirty="0"/>
              <a:t>Resource Efficient: Uses 90% less water than traditional farming</a:t>
            </a:r>
          </a:p>
          <a:p>
            <a:r>
              <a:rPr lang="en-IN" dirty="0"/>
              <a:t>Sustainable: Minimizes waste and promotes closed-loop production, including the nitrogen cycle</a:t>
            </a:r>
          </a:p>
          <a:p>
            <a:r>
              <a:rPr lang="en-IN" dirty="0"/>
              <a:t>Productive: Yields healthy fish and vegetables year-round</a:t>
            </a:r>
          </a:p>
          <a:p>
            <a:r>
              <a:rPr lang="en-IN" dirty="0"/>
              <a:t>Local Food: Grows fresh produce in urban or arid environments</a:t>
            </a:r>
          </a:p>
          <a:p>
            <a:r>
              <a:rPr lang="en-IN" dirty="0"/>
              <a:t>Pest and Disease Resistant: Soilless system minimizes pest and disease risks</a:t>
            </a:r>
          </a:p>
        </p:txBody>
      </p:sp>
    </p:spTree>
    <p:extLst>
      <p:ext uri="{BB962C8B-B14F-4D97-AF65-F5344CB8AC3E}">
        <p14:creationId xmlns:p14="http://schemas.microsoft.com/office/powerpoint/2010/main" val="17685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FF85-0978-C973-900A-2D2902865BC2}"/>
              </a:ext>
            </a:extLst>
          </p:cNvPr>
          <p:cNvSpPr>
            <a:spLocks noGrp="1"/>
          </p:cNvSpPr>
          <p:nvPr>
            <p:ph type="title"/>
          </p:nvPr>
        </p:nvSpPr>
        <p:spPr>
          <a:xfrm>
            <a:off x="838200" y="21771"/>
            <a:ext cx="10515600" cy="1071789"/>
          </a:xfrm>
        </p:spPr>
        <p:txBody>
          <a:bodyPr>
            <a:noAutofit/>
          </a:bodyPr>
          <a:lstStyle/>
          <a:p>
            <a:r>
              <a:rPr lang="en-US" sz="3200" b="1" i="0" dirty="0">
                <a:effectLst/>
                <a:latin typeface="Google Sans"/>
              </a:rPr>
              <a:t>Key Players:</a:t>
            </a:r>
            <a:r>
              <a:rPr lang="en-US" sz="3200" b="0" i="0" dirty="0">
                <a:effectLst/>
                <a:latin typeface="Google Sans"/>
              </a:rPr>
              <a:t> Meet the bacterial heroes that make it happen:</a:t>
            </a:r>
            <a:endParaRPr lang="en-IN" sz="6600" dirty="0"/>
          </a:p>
        </p:txBody>
      </p:sp>
      <p:sp>
        <p:nvSpPr>
          <p:cNvPr id="4" name="Title 1">
            <a:extLst>
              <a:ext uri="{FF2B5EF4-FFF2-40B4-BE49-F238E27FC236}">
                <a16:creationId xmlns:a16="http://schemas.microsoft.com/office/drawing/2014/main" id="{413711E3-526A-AD4C-F3F7-006DE1126064}"/>
              </a:ext>
            </a:extLst>
          </p:cNvPr>
          <p:cNvSpPr txBox="1">
            <a:spLocks/>
          </p:cNvSpPr>
          <p:nvPr/>
        </p:nvSpPr>
        <p:spPr>
          <a:xfrm>
            <a:off x="838200" y="1529896"/>
            <a:ext cx="10515600" cy="10717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6600" dirty="0"/>
          </a:p>
        </p:txBody>
      </p:sp>
      <p:sp>
        <p:nvSpPr>
          <p:cNvPr id="6" name="TextBox 5">
            <a:extLst>
              <a:ext uri="{FF2B5EF4-FFF2-40B4-BE49-F238E27FC236}">
                <a16:creationId xmlns:a16="http://schemas.microsoft.com/office/drawing/2014/main" id="{3530857E-77E4-FE4A-44E5-F90AF959DEB4}"/>
              </a:ext>
            </a:extLst>
          </p:cNvPr>
          <p:cNvSpPr txBox="1"/>
          <p:nvPr/>
        </p:nvSpPr>
        <p:spPr>
          <a:xfrm>
            <a:off x="838200" y="1093560"/>
            <a:ext cx="11201400" cy="6032421"/>
          </a:xfrm>
          <a:prstGeom prst="rect">
            <a:avLst/>
          </a:prstGeom>
          <a:noFill/>
        </p:spPr>
        <p:txBody>
          <a:bodyPr wrap="square">
            <a:spAutoFit/>
          </a:bodyPr>
          <a:lstStyle/>
          <a:p>
            <a:pPr marL="285750" indent="-285750">
              <a:buFont typeface="Arial" panose="020B0604020202020204" pitchFamily="34" charset="0"/>
              <a:buChar char="•"/>
            </a:pPr>
            <a:r>
              <a:rPr lang="en-IN" sz="2000" b="1" dirty="0"/>
              <a:t>Nitrosomonas and Nitrobacter</a:t>
            </a:r>
            <a:r>
              <a:rPr lang="en-IN" sz="2400" dirty="0"/>
              <a:t>: </a:t>
            </a:r>
            <a:r>
              <a:rPr lang="en-IN" sz="2000" dirty="0"/>
              <a:t>These nitrifying bacteria convert toxic ammonia from fish waste into nitrites and then nitrates, readily usable by plants.</a:t>
            </a:r>
          </a:p>
          <a:p>
            <a:pPr marL="285750" indent="-285750">
              <a:buFont typeface="Arial" panose="020B0604020202020204" pitchFamily="34" charset="0"/>
              <a:buChar char="•"/>
            </a:pPr>
            <a:r>
              <a:rPr lang="en-IN" sz="2000" b="1" dirty="0"/>
              <a:t>Rhizobia</a:t>
            </a:r>
            <a:r>
              <a:rPr lang="en-IN" b="1" dirty="0"/>
              <a:t> </a:t>
            </a:r>
            <a:r>
              <a:rPr lang="en-IN" sz="2000" dirty="0"/>
              <a:t>(present in some plant root nodules): Establish a symbiotic relationship with specific plants, fixing atmospheric nitrogen into plant-available forms.</a:t>
            </a:r>
          </a:p>
          <a:p>
            <a:pPr marL="285750" indent="-285750">
              <a:buFont typeface="Arial" panose="020B0604020202020204" pitchFamily="34" charset="0"/>
              <a:buChar char="•"/>
            </a:pPr>
            <a:r>
              <a:rPr lang="en-IN" sz="2000" b="1" dirty="0"/>
              <a:t>Heterotrophic Bacteria: </a:t>
            </a:r>
            <a:r>
              <a:rPr lang="en-IN" sz="2000" dirty="0"/>
              <a:t>Decompose organic matter, releasing ammonia back into the cycle for nitrification.</a:t>
            </a:r>
            <a:endParaRPr lang="en-IN" sz="2400" dirty="0"/>
          </a:p>
          <a:p>
            <a:pPr marL="285750" indent="-285750">
              <a:buFont typeface="Arial" panose="020B0604020202020204" pitchFamily="34" charset="0"/>
              <a:buChar char="•"/>
            </a:pPr>
            <a:r>
              <a:rPr lang="en-IN" sz="2000" b="1" dirty="0"/>
              <a:t>The Process:</a:t>
            </a:r>
            <a:endParaRPr lang="en-IN" sz="2000" dirty="0"/>
          </a:p>
          <a:p>
            <a:pPr marL="1657350" lvl="3" indent="-285750">
              <a:buFont typeface="Wingdings" panose="05000000000000000000" pitchFamily="2" charset="2"/>
              <a:buChar char="Ø"/>
            </a:pPr>
            <a:r>
              <a:rPr lang="en-IN" sz="2000" b="1" dirty="0"/>
              <a:t>Fish waste</a:t>
            </a:r>
            <a:r>
              <a:rPr lang="en-IN" sz="2000" dirty="0"/>
              <a:t>: Produces ammonia, harmful to fish in high concentrations.</a:t>
            </a:r>
          </a:p>
          <a:p>
            <a:pPr marL="1657350" lvl="3" indent="-285750">
              <a:buFont typeface="Wingdings" panose="05000000000000000000" pitchFamily="2" charset="2"/>
              <a:buChar char="Ø"/>
            </a:pPr>
            <a:r>
              <a:rPr lang="en-IN" sz="2000" b="1" dirty="0"/>
              <a:t>Nitrosomonas</a:t>
            </a:r>
            <a:r>
              <a:rPr lang="en-IN" sz="2000" dirty="0"/>
              <a:t>: Converts ammonia to nitrites (NO2-), still slightly toxic.</a:t>
            </a:r>
          </a:p>
          <a:p>
            <a:pPr marL="1657350" lvl="3" indent="-285750">
              <a:buFont typeface="Wingdings" panose="05000000000000000000" pitchFamily="2" charset="2"/>
              <a:buChar char="Ø"/>
            </a:pPr>
            <a:r>
              <a:rPr lang="en-IN" sz="2000" b="1" dirty="0"/>
              <a:t>Nitrobacter</a:t>
            </a:r>
            <a:r>
              <a:rPr lang="en-IN" sz="2000" dirty="0"/>
              <a:t>: Converts nitrites to nitrates (NO3-), readily absorbed by plants.</a:t>
            </a:r>
          </a:p>
          <a:p>
            <a:pPr marL="1657350" lvl="3" indent="-285750">
              <a:buFont typeface="Wingdings" panose="05000000000000000000" pitchFamily="2" charset="2"/>
              <a:buChar char="Ø"/>
            </a:pPr>
            <a:r>
              <a:rPr lang="en-IN" sz="2000" b="1" dirty="0"/>
              <a:t>Plants</a:t>
            </a:r>
            <a:r>
              <a:rPr lang="en-IN" sz="2000" dirty="0"/>
              <a:t>: Utilize nitrates for growth, filtering the water.</a:t>
            </a:r>
          </a:p>
          <a:p>
            <a:pPr marL="1657350" lvl="3" indent="-285750">
              <a:buFont typeface="Wingdings" panose="05000000000000000000" pitchFamily="2" charset="2"/>
              <a:buChar char="Ø"/>
            </a:pPr>
            <a:r>
              <a:rPr lang="en-IN" sz="2000" b="1" dirty="0"/>
              <a:t>Organic matter</a:t>
            </a:r>
            <a:r>
              <a:rPr lang="en-IN" sz="2000" dirty="0"/>
              <a:t>: Uneaten food and plant debris decompose, releasing ammonia through heterotrophic bacteria.</a:t>
            </a:r>
          </a:p>
          <a:p>
            <a:pPr marL="285750" indent="-285750">
              <a:buFont typeface="Arial" panose="020B0604020202020204" pitchFamily="34" charset="0"/>
              <a:buChar char="•"/>
            </a:pPr>
            <a:r>
              <a:rPr lang="en-US" sz="2400" b="1" dirty="0"/>
              <a:t>Importance</a:t>
            </a:r>
            <a:r>
              <a:rPr lang="en-US" b="1" dirty="0"/>
              <a:t>:</a:t>
            </a:r>
          </a:p>
          <a:p>
            <a:pPr marL="285750" indent="-285750">
              <a:buFont typeface="Arial" panose="020B0604020202020204" pitchFamily="34" charset="0"/>
              <a:buChar char="•"/>
            </a:pPr>
            <a:endParaRPr lang="en-US" sz="2000" dirty="0"/>
          </a:p>
          <a:p>
            <a:pPr marL="1657350" lvl="3" indent="-285750">
              <a:buFont typeface="Wingdings" panose="05000000000000000000" pitchFamily="2" charset="2"/>
              <a:buChar char="Ø"/>
            </a:pPr>
            <a:r>
              <a:rPr lang="en-US" sz="2000" dirty="0"/>
              <a:t>Maintains water quality by removing harmful ammonia.</a:t>
            </a:r>
          </a:p>
          <a:p>
            <a:pPr marL="1657350" lvl="3" indent="-285750">
              <a:buFont typeface="Wingdings" panose="05000000000000000000" pitchFamily="2" charset="2"/>
              <a:buChar char="Ø"/>
            </a:pPr>
            <a:r>
              <a:rPr lang="en-US" sz="2000" dirty="0"/>
              <a:t>Provides essential nitrogen for plant growth.</a:t>
            </a:r>
          </a:p>
          <a:p>
            <a:pPr marL="1657350" lvl="3" indent="-285750">
              <a:buFont typeface="Wingdings" panose="05000000000000000000" pitchFamily="2" charset="2"/>
              <a:buChar char="Ø"/>
            </a:pPr>
            <a:r>
              <a:rPr lang="en-US" sz="2000" dirty="0"/>
              <a:t>Creates a balanced ecosystem within your aquaponics system.</a:t>
            </a:r>
            <a:endParaRPr lang="en-IN" sz="20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03281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1495-F1DF-6006-27E4-B07CABBCCCAA}"/>
              </a:ext>
            </a:extLst>
          </p:cNvPr>
          <p:cNvSpPr>
            <a:spLocks noGrp="1"/>
          </p:cNvSpPr>
          <p:nvPr>
            <p:ph type="title"/>
          </p:nvPr>
        </p:nvSpPr>
        <p:spPr/>
        <p:txBody>
          <a:bodyPr/>
          <a:lstStyle/>
          <a:p>
            <a:r>
              <a:rPr lang="en-IN" b="1" dirty="0"/>
              <a:t>Types of Aquaponics Systems</a:t>
            </a:r>
          </a:p>
        </p:txBody>
      </p:sp>
      <p:sp>
        <p:nvSpPr>
          <p:cNvPr id="3" name="Content Placeholder 2">
            <a:extLst>
              <a:ext uri="{FF2B5EF4-FFF2-40B4-BE49-F238E27FC236}">
                <a16:creationId xmlns:a16="http://schemas.microsoft.com/office/drawing/2014/main" id="{38535CAE-2A64-1E44-87B3-F85A62E8D9EA}"/>
              </a:ext>
            </a:extLst>
          </p:cNvPr>
          <p:cNvSpPr>
            <a:spLocks noGrp="1"/>
          </p:cNvSpPr>
          <p:nvPr>
            <p:ph idx="1"/>
          </p:nvPr>
        </p:nvSpPr>
        <p:spPr/>
        <p:txBody>
          <a:bodyPr/>
          <a:lstStyle/>
          <a:p>
            <a:r>
              <a:rPr lang="en-IN" dirty="0"/>
              <a:t>Media-based Systems: Plants root in gravel or other media</a:t>
            </a:r>
          </a:p>
          <a:p>
            <a:r>
              <a:rPr lang="en-IN" dirty="0"/>
              <a:t>Raft Systems: Plants float on rafts in water</a:t>
            </a:r>
          </a:p>
          <a:p>
            <a:r>
              <a:rPr lang="en-IN" dirty="0"/>
              <a:t>Deep Water Culture: Plants roots submerged in nutrient-rich water</a:t>
            </a:r>
          </a:p>
          <a:p>
            <a:r>
              <a:rPr lang="en-IN" dirty="0"/>
              <a:t>Vertical Systems: Utilizes vertical space for space optimization</a:t>
            </a:r>
          </a:p>
          <a:p>
            <a:endParaRPr lang="en-IN" dirty="0"/>
          </a:p>
        </p:txBody>
      </p:sp>
    </p:spTree>
    <p:extLst>
      <p:ext uri="{BB962C8B-B14F-4D97-AF65-F5344CB8AC3E}">
        <p14:creationId xmlns:p14="http://schemas.microsoft.com/office/powerpoint/2010/main" val="396170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4E51-DDA7-BD91-21C3-93D9306C7FB9}"/>
              </a:ext>
            </a:extLst>
          </p:cNvPr>
          <p:cNvSpPr>
            <a:spLocks noGrp="1"/>
          </p:cNvSpPr>
          <p:nvPr>
            <p:ph type="title"/>
          </p:nvPr>
        </p:nvSpPr>
        <p:spPr/>
        <p:txBody>
          <a:bodyPr/>
          <a:lstStyle/>
          <a:p>
            <a:r>
              <a:rPr lang="en-IN" b="1" dirty="0"/>
              <a:t>Key Benefits of Aquaponics as Business </a:t>
            </a:r>
          </a:p>
        </p:txBody>
      </p:sp>
      <p:sp>
        <p:nvSpPr>
          <p:cNvPr id="3" name="Content Placeholder 2">
            <a:extLst>
              <a:ext uri="{FF2B5EF4-FFF2-40B4-BE49-F238E27FC236}">
                <a16:creationId xmlns:a16="http://schemas.microsoft.com/office/drawing/2014/main" id="{422D4E58-DFFC-BD9C-F200-77D2BC368F27}"/>
              </a:ext>
            </a:extLst>
          </p:cNvPr>
          <p:cNvSpPr>
            <a:spLocks noGrp="1"/>
          </p:cNvSpPr>
          <p:nvPr>
            <p:ph idx="1"/>
          </p:nvPr>
        </p:nvSpPr>
        <p:spPr/>
        <p:txBody>
          <a:bodyPr/>
          <a:lstStyle/>
          <a:p>
            <a:r>
              <a:rPr lang="en-IN" dirty="0"/>
              <a:t>Resource Efficient: Uses 90% less water than traditional farming</a:t>
            </a:r>
          </a:p>
          <a:p>
            <a:r>
              <a:rPr lang="en-IN" dirty="0"/>
              <a:t>Sustainable: Minimizes waste and promotes closed-loop production</a:t>
            </a:r>
          </a:p>
          <a:p>
            <a:r>
              <a:rPr lang="en-IN" dirty="0"/>
              <a:t>Productive: Yields healthy fish and vegetables year-round</a:t>
            </a:r>
          </a:p>
          <a:p>
            <a:r>
              <a:rPr lang="en-IN" dirty="0"/>
              <a:t>Local Food: Grows fresh produce in urban or arid environments</a:t>
            </a:r>
          </a:p>
          <a:p>
            <a:r>
              <a:rPr lang="en-IN" dirty="0"/>
              <a:t>Pest and Disease Resistant: Soilless system minimizes pest and disease risks</a:t>
            </a:r>
          </a:p>
        </p:txBody>
      </p:sp>
    </p:spTree>
    <p:extLst>
      <p:ext uri="{BB962C8B-B14F-4D97-AF65-F5344CB8AC3E}">
        <p14:creationId xmlns:p14="http://schemas.microsoft.com/office/powerpoint/2010/main" val="2942325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07BA-82F7-805B-6516-2854BEC62157}"/>
              </a:ext>
            </a:extLst>
          </p:cNvPr>
          <p:cNvSpPr>
            <a:spLocks noGrp="1"/>
          </p:cNvSpPr>
          <p:nvPr>
            <p:ph type="title"/>
          </p:nvPr>
        </p:nvSpPr>
        <p:spPr/>
        <p:txBody>
          <a:bodyPr/>
          <a:lstStyle/>
          <a:p>
            <a:r>
              <a:rPr lang="en-IN" b="1" i="0" dirty="0">
                <a:effectLst/>
                <a:latin typeface="Google Sans"/>
              </a:rPr>
              <a:t>Choose your system type:</a:t>
            </a:r>
            <a:endParaRPr lang="en-IN" dirty="0"/>
          </a:p>
        </p:txBody>
      </p:sp>
      <p:sp>
        <p:nvSpPr>
          <p:cNvPr id="3" name="Content Placeholder 2">
            <a:extLst>
              <a:ext uri="{FF2B5EF4-FFF2-40B4-BE49-F238E27FC236}">
                <a16:creationId xmlns:a16="http://schemas.microsoft.com/office/drawing/2014/main" id="{F2DAEE16-899E-ED66-95DF-D134ABE6971B}"/>
              </a:ext>
            </a:extLst>
          </p:cNvPr>
          <p:cNvSpPr>
            <a:spLocks noGrp="1"/>
          </p:cNvSpPr>
          <p:nvPr>
            <p:ph idx="1"/>
          </p:nvPr>
        </p:nvSpPr>
        <p:spPr>
          <a:xfrm>
            <a:off x="891988" y="1633258"/>
            <a:ext cx="10515600" cy="4351338"/>
          </a:xfrm>
        </p:spPr>
        <p:txBody>
          <a:bodyPr/>
          <a:lstStyle/>
          <a:p>
            <a:pPr algn="l">
              <a:buFont typeface="Arial" panose="020B0604020202020204" pitchFamily="34" charset="0"/>
              <a:buChar char="•"/>
            </a:pPr>
            <a:r>
              <a:rPr lang="en-US" b="1" i="0" dirty="0">
                <a:effectLst/>
                <a:latin typeface="Google Sans"/>
              </a:rPr>
              <a:t>Media-based:</a:t>
            </a:r>
            <a:r>
              <a:rPr lang="en-US" b="0" i="0" dirty="0">
                <a:effectLst/>
                <a:latin typeface="Google Sans"/>
              </a:rPr>
              <a:t> Most popular for beginners, uses a grow bed filled with media (e.g., expanded clay) where plants grow and filter water.</a:t>
            </a:r>
          </a:p>
          <a:p>
            <a:pPr algn="l">
              <a:buFont typeface="Arial" panose="020B0604020202020204" pitchFamily="34" charset="0"/>
              <a:buChar char="•"/>
            </a:pPr>
            <a:r>
              <a:rPr lang="en-US" b="1" i="0" dirty="0">
                <a:effectLst/>
                <a:latin typeface="Google Sans"/>
              </a:rPr>
              <a:t>Deep water culture (DWC):</a:t>
            </a:r>
            <a:r>
              <a:rPr lang="en-US" b="0" i="0" dirty="0">
                <a:effectLst/>
                <a:latin typeface="Google Sans"/>
              </a:rPr>
              <a:t> Plants suspended in nutrient-rich water with roots directly submerged. Requires good aeration and pump control.</a:t>
            </a:r>
          </a:p>
          <a:p>
            <a:pPr algn="l">
              <a:buFont typeface="Arial" panose="020B0604020202020204" pitchFamily="34" charset="0"/>
              <a:buChar char="•"/>
            </a:pPr>
            <a:r>
              <a:rPr lang="en-US" b="1" i="0" dirty="0">
                <a:effectLst/>
                <a:latin typeface="Google Sans"/>
              </a:rPr>
              <a:t>Recirculating Aquaculture System (RAS):</a:t>
            </a:r>
            <a:r>
              <a:rPr lang="en-US" b="0" i="0" dirty="0">
                <a:effectLst/>
                <a:latin typeface="Google Sans"/>
              </a:rPr>
              <a:t> Focuses on optimizing fish health and uses aquaponics as a waste management solution. More complex.</a:t>
            </a:r>
          </a:p>
          <a:p>
            <a:pPr marL="0" indent="0">
              <a:buNone/>
            </a:pPr>
            <a:br>
              <a:rPr lang="en-US" dirty="0"/>
            </a:br>
            <a:endParaRPr lang="en-IN" dirty="0"/>
          </a:p>
        </p:txBody>
      </p:sp>
    </p:spTree>
    <p:extLst>
      <p:ext uri="{BB962C8B-B14F-4D97-AF65-F5344CB8AC3E}">
        <p14:creationId xmlns:p14="http://schemas.microsoft.com/office/powerpoint/2010/main" val="365282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91CA-39EC-E205-020B-5D6F94BAA5FA}"/>
              </a:ext>
            </a:extLst>
          </p:cNvPr>
          <p:cNvSpPr>
            <a:spLocks noGrp="1"/>
          </p:cNvSpPr>
          <p:nvPr>
            <p:ph type="title"/>
          </p:nvPr>
        </p:nvSpPr>
        <p:spPr/>
        <p:txBody>
          <a:bodyPr/>
          <a:lstStyle/>
          <a:p>
            <a:r>
              <a:rPr lang="en-US" b="1" dirty="0"/>
              <a:t>Setting Up Your Own Aquaponics System</a:t>
            </a:r>
            <a:endParaRPr lang="en-IN" b="1" dirty="0"/>
          </a:p>
        </p:txBody>
      </p:sp>
      <p:sp>
        <p:nvSpPr>
          <p:cNvPr id="3" name="Content Placeholder 2">
            <a:extLst>
              <a:ext uri="{FF2B5EF4-FFF2-40B4-BE49-F238E27FC236}">
                <a16:creationId xmlns:a16="http://schemas.microsoft.com/office/drawing/2014/main" id="{2BE56CCF-B07E-63A3-BC5A-CC65F5AA2326}"/>
              </a:ext>
            </a:extLst>
          </p:cNvPr>
          <p:cNvSpPr>
            <a:spLocks noGrp="1"/>
          </p:cNvSpPr>
          <p:nvPr>
            <p:ph idx="1"/>
          </p:nvPr>
        </p:nvSpPr>
        <p:spPr/>
        <p:txBody>
          <a:bodyPr/>
          <a:lstStyle/>
          <a:p>
            <a:r>
              <a:rPr lang="en-US" dirty="0"/>
              <a:t>Choose your system: Decide on media type, fish species, and plant selection</a:t>
            </a:r>
          </a:p>
          <a:p>
            <a:r>
              <a:rPr lang="en-US" dirty="0"/>
              <a:t>Set up the tank: Install filtration, aeration, and water pump</a:t>
            </a:r>
          </a:p>
          <a:p>
            <a:r>
              <a:rPr lang="en-US" dirty="0"/>
              <a:t>Prepare the grow bed: Fill with appropriate media (if applicable)</a:t>
            </a:r>
          </a:p>
          <a:p>
            <a:r>
              <a:rPr lang="en-US" dirty="0"/>
              <a:t>Add fish and plants: Start with healthy specimens and monitor water quality</a:t>
            </a:r>
          </a:p>
          <a:p>
            <a:r>
              <a:rPr lang="en-US" dirty="0"/>
              <a:t>Maintain the system: Regularly test water parameters and adjust as needed</a:t>
            </a:r>
            <a:endParaRPr lang="en-IN" dirty="0"/>
          </a:p>
        </p:txBody>
      </p:sp>
    </p:spTree>
    <p:extLst>
      <p:ext uri="{BB962C8B-B14F-4D97-AF65-F5344CB8AC3E}">
        <p14:creationId xmlns:p14="http://schemas.microsoft.com/office/powerpoint/2010/main" val="145059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D199-3E00-43F6-75C9-F6075E5FD3AD}"/>
              </a:ext>
            </a:extLst>
          </p:cNvPr>
          <p:cNvSpPr>
            <a:spLocks noGrp="1"/>
          </p:cNvSpPr>
          <p:nvPr>
            <p:ph type="title"/>
          </p:nvPr>
        </p:nvSpPr>
        <p:spPr/>
        <p:txBody>
          <a:bodyPr/>
          <a:lstStyle/>
          <a:p>
            <a:r>
              <a:rPr lang="en-IN" b="1" i="0" dirty="0">
                <a:effectLst/>
                <a:latin typeface="Google Sans"/>
              </a:rPr>
              <a:t>Select your components:</a:t>
            </a:r>
            <a:endParaRPr lang="en-IN" dirty="0"/>
          </a:p>
        </p:txBody>
      </p:sp>
      <p:sp>
        <p:nvSpPr>
          <p:cNvPr id="3" name="Content Placeholder 2">
            <a:extLst>
              <a:ext uri="{FF2B5EF4-FFF2-40B4-BE49-F238E27FC236}">
                <a16:creationId xmlns:a16="http://schemas.microsoft.com/office/drawing/2014/main" id="{D3572E03-822F-A60B-B409-551E0AE232E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1" i="0" dirty="0">
                <a:effectLst/>
                <a:latin typeface="Google Sans"/>
              </a:rPr>
              <a:t>Fish tank:</a:t>
            </a:r>
            <a:r>
              <a:rPr lang="en-US" b="0" i="0" dirty="0">
                <a:effectLst/>
                <a:latin typeface="Google Sans"/>
              </a:rPr>
              <a:t> Food-grade plastic or glass, size depends on chosen fish and desired plant yield.</a:t>
            </a:r>
          </a:p>
          <a:p>
            <a:pPr algn="l">
              <a:buFont typeface="Arial" panose="020B0604020202020204" pitchFamily="34" charset="0"/>
              <a:buChar char="•"/>
            </a:pPr>
            <a:r>
              <a:rPr lang="en-US" b="1" i="0" dirty="0">
                <a:effectLst/>
                <a:latin typeface="Google Sans"/>
              </a:rPr>
              <a:t>Grow bed:</a:t>
            </a:r>
            <a:r>
              <a:rPr lang="en-US" b="0" i="0" dirty="0">
                <a:effectLst/>
                <a:latin typeface="Google Sans"/>
              </a:rPr>
              <a:t> Container for media or DWC system, needs drainage and water return.</a:t>
            </a:r>
          </a:p>
          <a:p>
            <a:pPr algn="l">
              <a:buFont typeface="Arial" panose="020B0604020202020204" pitchFamily="34" charset="0"/>
              <a:buChar char="•"/>
            </a:pPr>
            <a:r>
              <a:rPr lang="en-US" b="1" i="0" dirty="0">
                <a:effectLst/>
                <a:latin typeface="Google Sans"/>
              </a:rPr>
              <a:t>Water pump:</a:t>
            </a:r>
            <a:r>
              <a:rPr lang="en-US" b="0" i="0" dirty="0">
                <a:effectLst/>
                <a:latin typeface="Google Sans"/>
              </a:rPr>
              <a:t> Circulates water between tank and grow bed (choose proper flow rate).</a:t>
            </a:r>
          </a:p>
          <a:p>
            <a:pPr algn="l">
              <a:buFont typeface="Arial" panose="020B0604020202020204" pitchFamily="34" charset="0"/>
              <a:buChar char="•"/>
            </a:pPr>
            <a:r>
              <a:rPr lang="en-US" b="1" i="0" dirty="0">
                <a:effectLst/>
                <a:latin typeface="Google Sans"/>
              </a:rPr>
              <a:t>Air pump (optional):</a:t>
            </a:r>
            <a:r>
              <a:rPr lang="en-US" b="0" i="0" dirty="0">
                <a:effectLst/>
                <a:latin typeface="Google Sans"/>
              </a:rPr>
              <a:t> Oxygenates fish tank water (especially important for DWC).</a:t>
            </a:r>
          </a:p>
          <a:p>
            <a:pPr algn="l">
              <a:buFont typeface="Arial" panose="020B0604020202020204" pitchFamily="34" charset="0"/>
              <a:buChar char="•"/>
            </a:pPr>
            <a:r>
              <a:rPr lang="en-US" b="1" i="0" dirty="0">
                <a:effectLst/>
                <a:latin typeface="Google Sans"/>
              </a:rPr>
              <a:t>Media (if using):</a:t>
            </a:r>
            <a:r>
              <a:rPr lang="en-US" b="0" i="0" dirty="0">
                <a:effectLst/>
                <a:latin typeface="Google Sans"/>
              </a:rPr>
              <a:t> Provides support and surface area for beneficial bacteria.</a:t>
            </a:r>
          </a:p>
          <a:p>
            <a:pPr algn="l">
              <a:buFont typeface="Arial" panose="020B0604020202020204" pitchFamily="34" charset="0"/>
              <a:buChar char="•"/>
            </a:pPr>
            <a:r>
              <a:rPr lang="en-US" b="1" i="0" dirty="0">
                <a:effectLst/>
                <a:latin typeface="Google Sans"/>
              </a:rPr>
              <a:t>Tubing and fittings:</a:t>
            </a:r>
            <a:r>
              <a:rPr lang="en-US" b="0" i="0" dirty="0">
                <a:effectLst/>
                <a:latin typeface="Google Sans"/>
              </a:rPr>
              <a:t> Connect all components.</a:t>
            </a:r>
          </a:p>
          <a:p>
            <a:pPr algn="l">
              <a:buFont typeface="Arial" panose="020B0604020202020204" pitchFamily="34" charset="0"/>
              <a:buChar char="•"/>
            </a:pPr>
            <a:r>
              <a:rPr lang="en-US" b="1" i="0" dirty="0">
                <a:effectLst/>
                <a:latin typeface="Google Sans"/>
              </a:rPr>
              <a:t>Lighting (optional):</a:t>
            </a:r>
            <a:r>
              <a:rPr lang="en-US" b="0" i="0" dirty="0">
                <a:effectLst/>
                <a:latin typeface="Google Sans"/>
              </a:rPr>
              <a:t> May be needed for some plants depending on sunlight access.</a:t>
            </a:r>
          </a:p>
          <a:p>
            <a:endParaRPr lang="en-IN" dirty="0"/>
          </a:p>
        </p:txBody>
      </p:sp>
    </p:spTree>
    <p:extLst>
      <p:ext uri="{BB962C8B-B14F-4D97-AF65-F5344CB8AC3E}">
        <p14:creationId xmlns:p14="http://schemas.microsoft.com/office/powerpoint/2010/main" val="1325751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TotalTime>
  <Words>1405</Words>
  <Application>Microsoft Office PowerPoint</Application>
  <PresentationFormat>Widescreen</PresentationFormat>
  <Paragraphs>89</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Google Sans</vt:lpstr>
      <vt:lpstr>Wingdings</vt:lpstr>
      <vt:lpstr>Office Theme</vt:lpstr>
      <vt:lpstr>Unveiling the Sustainable Harmony of Aquaponics</vt:lpstr>
      <vt:lpstr> What is Aquaponics?</vt:lpstr>
      <vt:lpstr>Aquaponics, Including the Nitrogen Cycle</vt:lpstr>
      <vt:lpstr>Key Players: Meet the bacterial heroes that make it happen:</vt:lpstr>
      <vt:lpstr>Types of Aquaponics Systems</vt:lpstr>
      <vt:lpstr>Key Benefits of Aquaponics as Business </vt:lpstr>
      <vt:lpstr>Choose your system type:</vt:lpstr>
      <vt:lpstr>Setting Up Your Own Aquaponics System</vt:lpstr>
      <vt:lpstr>Select your components:</vt:lpstr>
      <vt:lpstr>Plan your fish and plants:</vt:lpstr>
      <vt:lpstr>Set up and cycle your system:</vt:lpstr>
      <vt:lpstr>PowerPoint Presentation</vt:lpstr>
      <vt:lpstr>Resources and Further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the Sustainable Harmony of Aquaponics</dc:title>
  <dc:creator>vishal singh</dc:creator>
  <cp:lastModifiedBy>vishal singh</cp:lastModifiedBy>
  <cp:revision>2</cp:revision>
  <dcterms:created xsi:type="dcterms:W3CDTF">2024-02-17T01:46:15Z</dcterms:created>
  <dcterms:modified xsi:type="dcterms:W3CDTF">2024-02-17T04:47:44Z</dcterms:modified>
</cp:coreProperties>
</file>